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4"/>
  </p:sldMasterIdLst>
  <p:notesMasterIdLst>
    <p:notesMasterId r:id="rId34"/>
  </p:notesMasterIdLst>
  <p:sldIdLst>
    <p:sldId id="257" r:id="rId5"/>
    <p:sldId id="25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9584" autoAdjust="0"/>
  </p:normalViewPr>
  <p:slideViewPr>
    <p:cSldViewPr snapToGrid="0" snapToObjects="1"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7000-3446-E64A-85D5-D976D6581F3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37330-FDEE-A74E-9565-7EFE1AD8D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626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terms of the architecture and frame formats, PPP can be seen as three different sub-protocols, for framing and lower level capabilities; it is basically HDLC. If you see the frame formats, it is very similar to HDLC. One sub-layer above is LCP, which provides all of the additional functionality in terms of authentication, multilink, and the general establishment configuration and testing of the data link connection. A third protocol is NCP; it is used for establishing and configuring different network layer protocols. It is basically the interface toward the upper layers.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A366-9A9A-734E-879F-256B4359E6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02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Translation: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  IP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and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 IPX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and</a:t>
            </a:r>
            <a:r>
              <a:rPr lang="en-US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 others, simultaneously, over a single dialup or higher speed WAN link.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0C58-8E9D-6F44-852F-3D5CCA7108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205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C03AE-FE1B-7248-9CB4-9135106BD834}" type="slidenum">
              <a:rPr lang="en-US"/>
              <a:pPr/>
              <a:t>14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exchange takes place in</a:t>
            </a:r>
            <a:r>
              <a:rPr lang="en-US" baseline="0" dirty="0" smtClean="0"/>
              <a:t> </a:t>
            </a:r>
            <a:r>
              <a:rPr lang="en-US" dirty="0" smtClean="0"/>
              <a:t>both directions and when a station has sent and received an acknowledge packet the link</a:t>
            </a:r>
            <a:r>
              <a:rPr lang="en-US" baseline="0" dirty="0" smtClean="0"/>
              <a:t> </a:t>
            </a:r>
            <a:r>
              <a:rPr lang="en-US" dirty="0" smtClean="0"/>
              <a:t>layer is declared open.</a:t>
            </a:r>
          </a:p>
          <a:p>
            <a:endParaRPr lang="en-US" dirty="0" smtClean="0"/>
          </a:p>
          <a:p>
            <a:r>
              <a:rPr lang="en-US" dirty="0" smtClean="0"/>
              <a:t>The other device (let's call it </a:t>
            </a:r>
            <a:r>
              <a:rPr lang="en-US" dirty="0" err="1" smtClean="0"/>
              <a:t>sayâ</a:t>
            </a:r>
            <a:r>
              <a:rPr lang="en-US" dirty="0" smtClean="0"/>
              <a:t>€¦ device B J) receives the Configure-Request and processes it. It then has three choices of how to respond:</a:t>
            </a:r>
          </a:p>
          <a:p>
            <a:endParaRPr lang="en-US" dirty="0" smtClean="0"/>
          </a:p>
          <a:p>
            <a:r>
              <a:rPr lang="en-US" dirty="0" smtClean="0"/>
              <a:t>If every option in it is acceptable in every way, device B sends back a Configure-</a:t>
            </a:r>
            <a:r>
              <a:rPr lang="en-US" dirty="0" err="1" smtClean="0"/>
              <a:t>Ack</a:t>
            </a:r>
            <a:r>
              <a:rPr lang="en-US" dirty="0" smtClean="0"/>
              <a:t> (</a:t>
            </a:r>
            <a:r>
              <a:rPr lang="en-US" dirty="0" err="1" smtClean="0"/>
              <a:t>â€œacknowledgeâ</a:t>
            </a:r>
            <a:r>
              <a:rPr lang="en-US" dirty="0" smtClean="0"/>
              <a:t>€). The negotiation is complete. </a:t>
            </a:r>
          </a:p>
          <a:p>
            <a:endParaRPr lang="en-US" dirty="0" smtClean="0"/>
          </a:p>
          <a:p>
            <a:r>
              <a:rPr lang="en-US" dirty="0" smtClean="0"/>
              <a:t>If all the options that device A sent are valid ones that device B recognizes and is capable of negotiating, but it doesn't accept the values device A sent, then device B returns a Configure-</a:t>
            </a:r>
            <a:r>
              <a:rPr lang="en-US" dirty="0" err="1" smtClean="0"/>
              <a:t>Nak</a:t>
            </a:r>
            <a:r>
              <a:rPr lang="en-US" dirty="0" smtClean="0"/>
              <a:t> (</a:t>
            </a:r>
            <a:r>
              <a:rPr lang="en-US" dirty="0" err="1" smtClean="0"/>
              <a:t>â€œnegative</a:t>
            </a:r>
            <a:r>
              <a:rPr lang="en-US" dirty="0" smtClean="0"/>
              <a:t> </a:t>
            </a:r>
            <a:r>
              <a:rPr lang="en-US" dirty="0" err="1" smtClean="0"/>
              <a:t>acknowledgeâ</a:t>
            </a:r>
            <a:r>
              <a:rPr lang="en-US" dirty="0" smtClean="0"/>
              <a:t>€) frame. This message includes a copy of each configuration option that B found unacceptable. </a:t>
            </a:r>
          </a:p>
          <a:p>
            <a:endParaRPr lang="en-US" dirty="0" smtClean="0"/>
          </a:p>
          <a:p>
            <a:r>
              <a:rPr lang="en-US" dirty="0" smtClean="0"/>
              <a:t>If any of the options that A sent were either unrecognized by B, or represent ways of using the link that B considers not only unacceptable but not even subject to negotiation, it returns a Configure-Reject containing each of the objectionable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A366-9A9A-734E-879F-256B4359E6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073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PPP can terminate the link at any time. This might happen because of the loss of the carrier, authentication failure, link quality failure, the expiration of an idle-period timer, or the administrative closing of the link. </a:t>
            </a:r>
          </a:p>
          <a:p>
            <a:endParaRPr lang="en-US" dirty="0" smtClean="0"/>
          </a:p>
          <a:p>
            <a:r>
              <a:rPr lang="en-US" dirty="0" smtClean="0"/>
              <a:t>The device initiating the shutdown (which may not be the one that initiated the link in the first place) sends a Terminate-Request message. The other device replies back with a Terminate-Ack.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A366-9A9A-734E-879F-256B4359E6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193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PAP, the device to be authenticated starts the message exchange by sending a clear text password, claiming to be legitimate.</a:t>
            </a:r>
          </a:p>
          <a:p>
            <a:r>
              <a:rPr lang="en-US" dirty="0" smtClean="0"/>
              <a:t>The device at the other end of PPP link compares the password with its own password and if the password is correct, sends back an acknowledgement. </a:t>
            </a:r>
          </a:p>
          <a:p>
            <a:r>
              <a:rPr lang="en-US" dirty="0" smtClean="0"/>
              <a:t>The authentication process is one way and one or both devices can authenticate each other separately. </a:t>
            </a:r>
          </a:p>
          <a:p>
            <a:r>
              <a:rPr lang="en-US" dirty="0" smtClean="0"/>
              <a:t>PAP is simple in operation as well as configuration but it is insecure because the password is sent in clear text and can be sniffed.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41EE-D456-9747-B94A-C94BC245777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636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latin typeface="+mn-lt"/>
                <a:cs typeface="Calibri"/>
              </a:rPr>
              <a:t>After </a:t>
            </a:r>
            <a:r>
              <a:rPr lang="de-DE" dirty="0" err="1" smtClean="0">
                <a:latin typeface="+mn-lt"/>
                <a:cs typeface="Calibri"/>
              </a:rPr>
              <a:t>the</a:t>
            </a:r>
            <a:r>
              <a:rPr lang="de-DE" dirty="0" smtClean="0">
                <a:latin typeface="+mn-lt"/>
                <a:cs typeface="Calibri"/>
              </a:rPr>
              <a:t> PPP link </a:t>
            </a:r>
            <a:r>
              <a:rPr lang="de-DE" dirty="0" err="1" smtClean="0">
                <a:latin typeface="+mn-lt"/>
                <a:cs typeface="Calibri"/>
              </a:rPr>
              <a:t>establishment</a:t>
            </a:r>
            <a:r>
              <a:rPr lang="de-DE" dirty="0" smtClean="0">
                <a:latin typeface="+mn-lt"/>
                <a:cs typeface="Calibri"/>
              </a:rPr>
              <a:t> </a:t>
            </a:r>
            <a:r>
              <a:rPr lang="de-DE" dirty="0" err="1" smtClean="0">
                <a:latin typeface="+mn-lt"/>
                <a:cs typeface="Calibri"/>
              </a:rPr>
              <a:t>phase</a:t>
            </a:r>
            <a:r>
              <a:rPr lang="de-DE" dirty="0" smtClean="0">
                <a:latin typeface="+mn-lt"/>
                <a:cs typeface="Calibri"/>
              </a:rPr>
              <a:t> </a:t>
            </a:r>
            <a:r>
              <a:rPr lang="de-DE" dirty="0" err="1" smtClean="0">
                <a:latin typeface="+mn-lt"/>
                <a:cs typeface="Calibri"/>
              </a:rPr>
              <a:t>is</a:t>
            </a:r>
            <a:r>
              <a:rPr lang="de-DE" dirty="0" smtClean="0">
                <a:latin typeface="+mn-lt"/>
                <a:cs typeface="Calibri"/>
              </a:rPr>
              <a:t> </a:t>
            </a:r>
            <a:r>
              <a:rPr lang="de-DE" dirty="0" err="1" smtClean="0">
                <a:latin typeface="+mn-lt"/>
                <a:cs typeface="Calibri"/>
              </a:rPr>
              <a:t>complete</a:t>
            </a:r>
            <a:r>
              <a:rPr lang="de-DE" dirty="0" smtClean="0">
                <a:latin typeface="+mn-lt"/>
                <a:cs typeface="Calibri"/>
              </a:rPr>
              <a:t>, a </a:t>
            </a:r>
            <a:r>
              <a:rPr lang="de-DE" b="1" dirty="0" err="1" smtClean="0">
                <a:latin typeface="+mn-lt"/>
                <a:cs typeface="Calibri"/>
              </a:rPr>
              <a:t>username</a:t>
            </a:r>
            <a:r>
              <a:rPr lang="de-DE" b="1" dirty="0" smtClean="0">
                <a:latin typeface="+mn-lt"/>
                <a:cs typeface="Calibri"/>
              </a:rPr>
              <a:t>/</a:t>
            </a:r>
            <a:r>
              <a:rPr lang="de-DE" b="1" dirty="0" err="1" smtClean="0">
                <a:latin typeface="+mn-lt"/>
                <a:cs typeface="Calibri"/>
              </a:rPr>
              <a:t>password</a:t>
            </a:r>
            <a:r>
              <a:rPr lang="de-DE" b="1" dirty="0" smtClean="0">
                <a:latin typeface="+mn-lt"/>
                <a:cs typeface="Calibri"/>
              </a:rPr>
              <a:t> pair </a:t>
            </a:r>
            <a:r>
              <a:rPr lang="de-DE" b="1" dirty="0" err="1" smtClean="0">
                <a:latin typeface="+mn-lt"/>
                <a:cs typeface="Calibri"/>
              </a:rPr>
              <a:t>is</a:t>
            </a:r>
            <a:r>
              <a:rPr lang="de-DE" b="1" dirty="0" smtClean="0">
                <a:latin typeface="+mn-lt"/>
                <a:cs typeface="Calibri"/>
              </a:rPr>
              <a:t> </a:t>
            </a:r>
            <a:r>
              <a:rPr lang="de-DE" b="1" dirty="0" err="1" smtClean="0">
                <a:latin typeface="+mn-lt"/>
                <a:cs typeface="Calibri"/>
              </a:rPr>
              <a:t>repeatedly</a:t>
            </a:r>
            <a:r>
              <a:rPr lang="de-DE" b="1" dirty="0" smtClean="0">
                <a:latin typeface="+mn-lt"/>
                <a:cs typeface="Calibri"/>
              </a:rPr>
              <a:t> </a:t>
            </a:r>
            <a:r>
              <a:rPr lang="de-DE" b="1" dirty="0" err="1" smtClean="0">
                <a:latin typeface="+mn-lt"/>
                <a:cs typeface="Calibri"/>
              </a:rPr>
              <a:t>sent</a:t>
            </a:r>
            <a:r>
              <a:rPr lang="de-DE" dirty="0" smtClean="0">
                <a:latin typeface="+mn-lt"/>
                <a:cs typeface="Calibri"/>
              </a:rPr>
              <a:t> </a:t>
            </a:r>
            <a:r>
              <a:rPr lang="de-DE" dirty="0" err="1" smtClean="0">
                <a:latin typeface="+mn-lt"/>
                <a:cs typeface="Calibri"/>
              </a:rPr>
              <a:t>by</a:t>
            </a:r>
            <a:r>
              <a:rPr lang="de-DE" dirty="0" smtClean="0">
                <a:latin typeface="+mn-lt"/>
                <a:cs typeface="Calibri"/>
              </a:rPr>
              <a:t> </a:t>
            </a:r>
            <a:r>
              <a:rPr lang="de-DE" dirty="0" err="1" smtClean="0">
                <a:latin typeface="+mn-lt"/>
                <a:cs typeface="Calibri"/>
              </a:rPr>
              <a:t>the</a:t>
            </a:r>
            <a:r>
              <a:rPr lang="de-DE" dirty="0" smtClean="0">
                <a:latin typeface="+mn-lt"/>
                <a:cs typeface="Calibri"/>
              </a:rPr>
              <a:t> remote </a:t>
            </a:r>
            <a:r>
              <a:rPr lang="de-DE" dirty="0" err="1" smtClean="0">
                <a:latin typeface="+mn-lt"/>
                <a:cs typeface="Calibri"/>
              </a:rPr>
              <a:t>node</a:t>
            </a:r>
            <a:r>
              <a:rPr lang="de-DE" dirty="0" smtClean="0">
                <a:latin typeface="+mn-lt"/>
                <a:cs typeface="Calibri"/>
              </a:rPr>
              <a:t> </a:t>
            </a:r>
            <a:r>
              <a:rPr lang="de-DE" dirty="0" err="1" smtClean="0">
                <a:latin typeface="+mn-lt"/>
                <a:cs typeface="Calibri"/>
              </a:rPr>
              <a:t>across</a:t>
            </a:r>
            <a:r>
              <a:rPr lang="de-DE" dirty="0" smtClean="0">
                <a:latin typeface="+mn-lt"/>
                <a:cs typeface="Calibri"/>
              </a:rPr>
              <a:t> </a:t>
            </a:r>
            <a:r>
              <a:rPr lang="de-DE" dirty="0" err="1" smtClean="0">
                <a:latin typeface="+mn-lt"/>
                <a:cs typeface="Calibri"/>
              </a:rPr>
              <a:t>the</a:t>
            </a:r>
            <a:r>
              <a:rPr lang="de-DE" dirty="0" smtClean="0">
                <a:latin typeface="+mn-lt"/>
                <a:cs typeface="Calibri"/>
              </a:rPr>
              <a:t> link </a:t>
            </a:r>
            <a:r>
              <a:rPr lang="de-DE" dirty="0" err="1" smtClean="0">
                <a:latin typeface="+mn-lt"/>
                <a:cs typeface="Calibri"/>
              </a:rPr>
              <a:t>until</a:t>
            </a:r>
            <a:r>
              <a:rPr lang="de-DE" dirty="0" smtClean="0">
                <a:latin typeface="+mn-lt"/>
                <a:cs typeface="Calibri"/>
              </a:rPr>
              <a:t> </a:t>
            </a:r>
            <a:r>
              <a:rPr lang="de-DE" dirty="0" err="1" smtClean="0">
                <a:latin typeface="+mn-lt"/>
                <a:cs typeface="Calibri"/>
              </a:rPr>
              <a:t>authentication</a:t>
            </a:r>
            <a:r>
              <a:rPr lang="de-DE" dirty="0" smtClean="0">
                <a:latin typeface="+mn-lt"/>
                <a:cs typeface="Calibri"/>
              </a:rPr>
              <a:t> </a:t>
            </a:r>
            <a:r>
              <a:rPr lang="de-DE" dirty="0" err="1" smtClean="0">
                <a:latin typeface="+mn-lt"/>
                <a:cs typeface="Calibri"/>
              </a:rPr>
              <a:t>is</a:t>
            </a:r>
            <a:r>
              <a:rPr lang="de-DE" dirty="0" smtClean="0">
                <a:latin typeface="+mn-lt"/>
                <a:cs typeface="Calibri"/>
              </a:rPr>
              <a:t> </a:t>
            </a:r>
            <a:r>
              <a:rPr lang="de-DE" dirty="0" err="1" smtClean="0">
                <a:latin typeface="+mn-lt"/>
                <a:cs typeface="Calibri"/>
              </a:rPr>
              <a:t>acknowledged</a:t>
            </a:r>
            <a:r>
              <a:rPr lang="de-DE" dirty="0" smtClean="0">
                <a:latin typeface="+mn-lt"/>
                <a:cs typeface="Calibri"/>
              </a:rPr>
              <a:t> </a:t>
            </a:r>
            <a:r>
              <a:rPr lang="de-DE" dirty="0" err="1" smtClean="0">
                <a:latin typeface="+mn-lt"/>
                <a:cs typeface="Calibri"/>
              </a:rPr>
              <a:t>or</a:t>
            </a:r>
            <a:r>
              <a:rPr lang="de-DE" dirty="0" smtClean="0">
                <a:latin typeface="+mn-lt"/>
                <a:cs typeface="Calibri"/>
              </a:rPr>
              <a:t> </a:t>
            </a:r>
            <a:r>
              <a:rPr lang="de-DE" dirty="0" err="1" smtClean="0">
                <a:latin typeface="+mn-lt"/>
                <a:cs typeface="Calibri"/>
              </a:rPr>
              <a:t>the</a:t>
            </a:r>
            <a:r>
              <a:rPr lang="de-DE" dirty="0" smtClean="0">
                <a:latin typeface="+mn-lt"/>
                <a:cs typeface="Calibri"/>
              </a:rPr>
              <a:t> </a:t>
            </a:r>
            <a:r>
              <a:rPr lang="de-DE" dirty="0" err="1" smtClean="0">
                <a:latin typeface="+mn-lt"/>
                <a:cs typeface="Calibri"/>
              </a:rPr>
              <a:t>connection</a:t>
            </a:r>
            <a:r>
              <a:rPr lang="de-DE" dirty="0" smtClean="0">
                <a:latin typeface="+mn-lt"/>
                <a:cs typeface="Calibri"/>
              </a:rPr>
              <a:t> </a:t>
            </a:r>
            <a:r>
              <a:rPr lang="de-DE" dirty="0" err="1" smtClean="0">
                <a:latin typeface="+mn-lt"/>
                <a:cs typeface="Calibri"/>
              </a:rPr>
              <a:t>is</a:t>
            </a:r>
            <a:r>
              <a:rPr lang="de-DE" dirty="0" smtClean="0">
                <a:latin typeface="+mn-lt"/>
                <a:cs typeface="Calibri"/>
              </a:rPr>
              <a:t> </a:t>
            </a:r>
            <a:r>
              <a:rPr lang="de-DE" dirty="0" err="1" smtClean="0">
                <a:latin typeface="+mn-lt"/>
                <a:cs typeface="Calibri"/>
              </a:rPr>
              <a:t>terminated</a:t>
            </a:r>
            <a:r>
              <a:rPr lang="de-DE" dirty="0" smtClean="0">
                <a:latin typeface="+mn-lt"/>
                <a:cs typeface="Calibri"/>
              </a:rPr>
              <a:t>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C41EE-D456-9747-B94A-C94BC245777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257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90A3-A407-3348-B873-C68E8818E2B3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90A3-A407-3348-B873-C68E8818E2B3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8941-3195-174E-A426-184B6B985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90A3-A407-3348-B873-C68E8818E2B3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8941-3195-174E-A426-184B6B985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90A3-A407-3348-B873-C68E8818E2B3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8941-3195-174E-A426-184B6B985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90A3-A407-3348-B873-C68E8818E2B3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D608941-3195-174E-A426-184B6B985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90A3-A407-3348-B873-C68E8818E2B3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8941-3195-174E-A426-184B6B985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90A3-A407-3348-B873-C68E8818E2B3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8941-3195-174E-A426-184B6B985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90A3-A407-3348-B873-C68E8818E2B3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8941-3195-174E-A426-184B6B985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90A3-A407-3348-B873-C68E8818E2B3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8941-3195-174E-A426-184B6B985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90A3-A407-3348-B873-C68E8818E2B3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90A3-A407-3348-B873-C68E8818E2B3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D608941-3195-174E-A426-184B6B985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1790A3-A407-3348-B873-C68E8818E2B3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D608941-3195-174E-A426-184B6B985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PPP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Presenting by:-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Varsha</a:t>
            </a:r>
            <a:r>
              <a:rPr lang="en-US" dirty="0" smtClean="0"/>
              <a:t> </a:t>
            </a:r>
            <a:r>
              <a:rPr lang="en-US" dirty="0" err="1" smtClean="0"/>
              <a:t>Rani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Assistant Prof. in </a:t>
            </a:r>
            <a:r>
              <a:rPr lang="en-US" dirty="0" err="1" smtClean="0"/>
              <a:t>Deptt</a:t>
            </a:r>
            <a:r>
              <a:rPr lang="en-US" dirty="0" smtClean="0"/>
              <a:t>. Of CSE</a:t>
            </a:r>
          </a:p>
          <a:p>
            <a:pPr>
              <a:buNone/>
            </a:pPr>
            <a:r>
              <a:rPr lang="en-US" dirty="0" smtClean="0"/>
              <a:t>     CDLSIET </a:t>
            </a:r>
            <a:r>
              <a:rPr lang="en-US" dirty="0" err="1" smtClean="0"/>
              <a:t>Panniwala</a:t>
            </a:r>
            <a:r>
              <a:rPr lang="en-US" dirty="0" smtClean="0"/>
              <a:t> </a:t>
            </a:r>
            <a:r>
              <a:rPr lang="en-US" dirty="0" err="1" smtClean="0"/>
              <a:t>mota</a:t>
            </a:r>
            <a:r>
              <a:rPr lang="en-US" dirty="0" smtClean="0"/>
              <a:t> (</a:t>
            </a:r>
            <a:r>
              <a:rPr lang="en-US" dirty="0" err="1" smtClean="0"/>
              <a:t>Sirsa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00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596944"/>
            <a:ext cx="6508377" cy="1143000"/>
          </a:xfrm>
        </p:spPr>
        <p:txBody>
          <a:bodyPr/>
          <a:lstStyle/>
          <a:p>
            <a:r>
              <a:rPr lang="en-US" dirty="0" smtClean="0"/>
              <a:t>PPP Components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199" y="2209800"/>
            <a:ext cx="8189565" cy="3916363"/>
          </a:xfrm>
        </p:spPr>
        <p:txBody>
          <a:bodyPr>
            <a:normAutofit lnSpcReduction="10000"/>
          </a:bodyPr>
          <a:lstStyle/>
          <a:p>
            <a:pPr marL="457200" lvl="1" indent="0" eaLnBrk="1" hangingPunct="1">
              <a:buNone/>
              <a:defRPr/>
            </a:pPr>
            <a:r>
              <a:rPr lang="en-US" dirty="0" smtClean="0">
                <a:latin typeface="Arial"/>
                <a:cs typeface="Arial"/>
              </a:rPr>
              <a:t>Three main components: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HDLC: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HDLC protocol for encapsulating datagrams over point-to-point links.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LCP:</a:t>
            </a:r>
          </a:p>
          <a:p>
            <a:pPr lvl="2">
              <a:defRPr/>
            </a:pPr>
            <a:r>
              <a:rPr lang="en-US" dirty="0" smtClean="0">
                <a:latin typeface="Arial"/>
                <a:cs typeface="Arial"/>
              </a:rPr>
              <a:t>To 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establish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configure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maintain</a:t>
            </a:r>
            <a:r>
              <a:rPr lang="en-US" dirty="0" smtClean="0">
                <a:latin typeface="Arial"/>
                <a:cs typeface="Arial"/>
              </a:rPr>
              <a:t> and </a:t>
            </a:r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terminate </a:t>
            </a:r>
            <a:r>
              <a:rPr lang="en-US" dirty="0">
                <a:latin typeface="Arial"/>
                <a:cs typeface="Arial"/>
              </a:rPr>
              <a:t>the data link connecti</a:t>
            </a:r>
            <a:r>
              <a:rPr lang="en-US" dirty="0" smtClean="0">
                <a:latin typeface="Arial"/>
                <a:cs typeface="Arial"/>
              </a:rPr>
              <a:t>on.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NCPs:</a:t>
            </a:r>
          </a:p>
          <a:p>
            <a:pPr lvl="2"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Family of NCPs for establishing and configuring different network layer protocols. </a:t>
            </a:r>
          </a:p>
          <a:p>
            <a:pPr lvl="2">
              <a:defRPr/>
            </a:pPr>
            <a:r>
              <a:rPr lang="en-US" dirty="0">
                <a:latin typeface="Arial"/>
                <a:cs typeface="Arial"/>
              </a:rPr>
              <a:t>Allows simultaneous use of multiple Network layer protocols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2381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Encapsulation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199" y="2209800"/>
            <a:ext cx="8282943" cy="39163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PPP defines </a:t>
            </a:r>
            <a:r>
              <a:rPr lang="en-US" dirty="0">
                <a:solidFill>
                  <a:schemeClr val="accent6"/>
                </a:solidFill>
                <a:latin typeface="Arial"/>
                <a:cs typeface="Arial"/>
              </a:rPr>
              <a:t>a Protocol Type </a:t>
            </a:r>
            <a:r>
              <a:rPr lang="en-US" dirty="0">
                <a:latin typeface="Arial"/>
                <a:cs typeface="Arial"/>
              </a:rPr>
              <a:t>field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r>
              <a:rPr lang="en-US" dirty="0" smtClean="0">
                <a:latin typeface="Arial"/>
                <a:cs typeface="Arial"/>
              </a:rPr>
              <a:t>The </a:t>
            </a:r>
            <a:r>
              <a:rPr lang="en-US" dirty="0">
                <a:latin typeface="Arial"/>
                <a:cs typeface="Arial"/>
              </a:rPr>
              <a:t>protocol type field identifies the type of packet inside the frame</a:t>
            </a:r>
            <a:r>
              <a:rPr lang="en-US" dirty="0" smtClean="0">
                <a:latin typeface="Arial"/>
                <a:cs typeface="Arial"/>
              </a:rPr>
              <a:t>,. </a:t>
            </a:r>
            <a:r>
              <a:rPr lang="en-US" dirty="0">
                <a:latin typeface="Arial"/>
                <a:cs typeface="Arial"/>
              </a:rPr>
              <a:t>The following shows a PPP frame.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2048"/>
            <a:ext cx="9144000" cy="2154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27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3" y="262012"/>
            <a:ext cx="7556313" cy="1116106"/>
          </a:xfrm>
        </p:spPr>
        <p:txBody>
          <a:bodyPr/>
          <a:lstStyle/>
          <a:p>
            <a:r>
              <a:rPr lang="en-US" dirty="0" smtClean="0"/>
              <a:t>PPP </a:t>
            </a:r>
            <a:r>
              <a:rPr lang="en-US" dirty="0"/>
              <a:t>Data Frame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3863" y="2249094"/>
            <a:ext cx="8145550" cy="4144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Flag:</a:t>
            </a:r>
            <a:r>
              <a:rPr lang="en-US" dirty="0">
                <a:latin typeface="Arial"/>
                <a:cs typeface="Arial"/>
              </a:rPr>
              <a:t> delimiter (framing)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Address:</a:t>
            </a:r>
            <a:r>
              <a:rPr lang="en-US" dirty="0">
                <a:latin typeface="Arial"/>
                <a:cs typeface="Arial"/>
              </a:rPr>
              <a:t>  does nothing (only one option)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Control:</a:t>
            </a:r>
            <a:r>
              <a:rPr lang="en-US" dirty="0">
                <a:latin typeface="Arial"/>
                <a:cs typeface="Arial"/>
              </a:rPr>
              <a:t> does nothing; in the future possible multiple control fields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Protocol:</a:t>
            </a:r>
            <a:r>
              <a:rPr lang="en-US" dirty="0">
                <a:latin typeface="Arial"/>
                <a:cs typeface="Arial"/>
              </a:rPr>
              <a:t> upper layer protocol to which frame delivered (</a:t>
            </a:r>
            <a:r>
              <a:rPr lang="en-US" dirty="0" err="1">
                <a:latin typeface="Arial"/>
                <a:cs typeface="Arial"/>
              </a:rPr>
              <a:t>eg</a:t>
            </a:r>
            <a:r>
              <a:rPr lang="en-US" dirty="0">
                <a:latin typeface="Arial"/>
                <a:cs typeface="Arial"/>
              </a:rPr>
              <a:t>, PPP-LCP, IP, IPCP, </a:t>
            </a:r>
            <a:r>
              <a:rPr lang="en-US" dirty="0" err="1">
                <a:latin typeface="Arial"/>
                <a:cs typeface="Arial"/>
              </a:rPr>
              <a:t>etc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Data: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upper layer data being carried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FCS: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>
                <a:latin typeface="Arial"/>
                <a:cs typeface="Arial"/>
              </a:rPr>
              <a:t>cyclic redundancy check for error detection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57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/>
              <a:t>Byte Stuffing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2209800"/>
            <a:ext cx="8096188" cy="3916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/>
                <a:cs typeface="Arial"/>
              </a:rPr>
              <a:t>One of </a:t>
            </a:r>
            <a:r>
              <a:rPr lang="en-US" dirty="0">
                <a:latin typeface="Arial"/>
                <a:cs typeface="Arial"/>
              </a:rPr>
              <a:t>PPP </a:t>
            </a:r>
            <a:r>
              <a:rPr lang="en-US" dirty="0" smtClean="0">
                <a:latin typeface="Arial"/>
                <a:cs typeface="Arial"/>
              </a:rPr>
              <a:t>design requirements is </a:t>
            </a:r>
            <a:r>
              <a:rPr lang="en-US" dirty="0" smtClean="0">
                <a:solidFill>
                  <a:schemeClr val="accent6"/>
                </a:solidFill>
                <a:latin typeface="Arial"/>
                <a:cs typeface="Arial"/>
              </a:rPr>
              <a:t>data transparency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Transparency </a:t>
            </a:r>
            <a:r>
              <a:rPr lang="en-US" dirty="0" smtClean="0">
                <a:latin typeface="Arial"/>
                <a:cs typeface="Arial"/>
              </a:rPr>
              <a:t>means carrying </a:t>
            </a:r>
            <a:r>
              <a:rPr lang="en-US" dirty="0">
                <a:latin typeface="Arial"/>
                <a:cs typeface="Arial"/>
              </a:rPr>
              <a:t>any </a:t>
            </a:r>
            <a:r>
              <a:rPr lang="en-US" dirty="0" smtClean="0">
                <a:latin typeface="Arial"/>
                <a:cs typeface="Arial"/>
              </a:rPr>
              <a:t>bit pattern </a:t>
            </a:r>
            <a:r>
              <a:rPr lang="en-US" dirty="0">
                <a:latin typeface="Arial"/>
                <a:cs typeface="Arial"/>
              </a:rPr>
              <a:t>in the data </a:t>
            </a:r>
            <a:r>
              <a:rPr lang="en-US" dirty="0" smtClean="0">
                <a:latin typeface="Arial"/>
                <a:cs typeface="Arial"/>
              </a:rPr>
              <a:t>field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data </a:t>
            </a:r>
            <a:r>
              <a:rPr lang="en-US" dirty="0">
                <a:latin typeface="Arial"/>
                <a:cs typeface="Arial"/>
              </a:rPr>
              <a:t>field must be allowed to include flag pattern  &lt;01111110&gt;</a:t>
            </a:r>
          </a:p>
          <a:p>
            <a:pPr lvl="1"/>
            <a:r>
              <a:rPr lang="en-US" u="sng" dirty="0">
                <a:solidFill>
                  <a:srgbClr val="FF0000"/>
                </a:solidFill>
                <a:latin typeface="Arial"/>
                <a:cs typeface="Arial"/>
              </a:rPr>
              <a:t>Q:</a:t>
            </a:r>
            <a:r>
              <a:rPr lang="en-US" dirty="0">
                <a:latin typeface="Arial"/>
                <a:cs typeface="Arial"/>
              </a:rPr>
              <a:t> is received &lt;01111110&gt; data or flag?</a:t>
            </a: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Sender:</a:t>
            </a:r>
            <a:r>
              <a:rPr lang="en-US" dirty="0">
                <a:latin typeface="Arial"/>
                <a:cs typeface="Arial"/>
              </a:rPr>
              <a:t> adds (</a:t>
            </a:r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dirty="0">
                <a:latin typeface="Arial"/>
                <a:cs typeface="Arial"/>
              </a:rPr>
              <a:t>stuffs</a:t>
            </a:r>
            <a:r>
              <a:rPr lang="ja-JP" altLang="en-US" dirty="0">
                <a:latin typeface="Arial"/>
                <a:cs typeface="Arial"/>
              </a:rPr>
              <a:t>”</a:t>
            </a:r>
            <a:r>
              <a:rPr lang="en-US" dirty="0">
                <a:latin typeface="Arial"/>
                <a:cs typeface="Arial"/>
              </a:rPr>
              <a:t>) extra &lt; 01111110&gt; byte after each &lt; 01111110&gt; </a:t>
            </a:r>
            <a:r>
              <a:rPr lang="en-US" i="1" dirty="0">
                <a:solidFill>
                  <a:srgbClr val="FF0000"/>
                </a:solidFill>
                <a:latin typeface="Arial"/>
                <a:cs typeface="Arial"/>
              </a:rPr>
              <a:t>data  </a:t>
            </a:r>
            <a:r>
              <a:rPr lang="en-US" dirty="0">
                <a:latin typeface="Arial"/>
                <a:cs typeface="Arial"/>
              </a:rPr>
              <a:t>byte</a:t>
            </a:r>
          </a:p>
          <a:p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Receiver:</a:t>
            </a:r>
            <a:r>
              <a:rPr lang="en-US" dirty="0">
                <a:latin typeface="Arial"/>
                <a:cs typeface="Arial"/>
              </a:rPr>
              <a:t> </a:t>
            </a:r>
          </a:p>
          <a:p>
            <a:pPr lvl="1"/>
            <a:r>
              <a:rPr lang="en-US" dirty="0">
                <a:latin typeface="Arial"/>
                <a:cs typeface="Arial"/>
              </a:rPr>
              <a:t>two 01111110 bytes in a row: discard first byte, continue data reception</a:t>
            </a:r>
          </a:p>
          <a:p>
            <a:pPr lvl="1"/>
            <a:r>
              <a:rPr lang="en-US" dirty="0">
                <a:latin typeface="Arial"/>
                <a:cs typeface="Arial"/>
              </a:rPr>
              <a:t>single 01111110: flag byte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18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04791"/>
            <a:ext cx="6508377" cy="1143000"/>
          </a:xfrm>
        </p:spPr>
        <p:txBody>
          <a:bodyPr/>
          <a:lstStyle/>
          <a:p>
            <a:r>
              <a:rPr lang="en-US" dirty="0"/>
              <a:t>Byte Stuffing</a:t>
            </a:r>
          </a:p>
        </p:txBody>
      </p:sp>
      <p:pic>
        <p:nvPicPr>
          <p:cNvPr id="18435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84" y="2411413"/>
            <a:ext cx="5995987" cy="2163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03225" y="2191052"/>
            <a:ext cx="1155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Comic Sans MS" charset="0"/>
              </a:rPr>
              <a:t>flag byte</a:t>
            </a:r>
          </a:p>
          <a:p>
            <a:pPr eaLnBrk="0" hangingPunct="0"/>
            <a:r>
              <a:rPr lang="en-US" dirty="0">
                <a:latin typeface="Comic Sans MS" charset="0"/>
              </a:rPr>
              <a:t>pattern</a:t>
            </a:r>
          </a:p>
          <a:p>
            <a:pPr eaLnBrk="0" hangingPunct="0"/>
            <a:r>
              <a:rPr lang="en-US" dirty="0">
                <a:latin typeface="Comic Sans MS" charset="0"/>
              </a:rPr>
              <a:t>in data</a:t>
            </a:r>
          </a:p>
          <a:p>
            <a:pPr eaLnBrk="0" hangingPunct="0"/>
            <a:r>
              <a:rPr lang="en-US" dirty="0">
                <a:latin typeface="Comic Sans MS" charset="0"/>
              </a:rPr>
              <a:t>to send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436296" y="2656983"/>
            <a:ext cx="917575" cy="258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013200" y="5319699"/>
            <a:ext cx="28241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Comic Sans MS" charset="0"/>
              </a:rPr>
              <a:t>flag byte pattern plus</a:t>
            </a:r>
          </a:p>
          <a:p>
            <a:pPr eaLnBrk="0" hangingPunct="0"/>
            <a:r>
              <a:rPr lang="en-US" dirty="0">
                <a:latin typeface="Comic Sans MS" charset="0"/>
              </a:rPr>
              <a:t>stuffed byte in transmitted  data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 flipV="1">
            <a:off x="4021138" y="4833938"/>
            <a:ext cx="504825" cy="36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491163" y="4740275"/>
            <a:ext cx="423862" cy="52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71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71639"/>
            <a:ext cx="6508377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LCP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8474" y="2755038"/>
            <a:ext cx="8073588" cy="357294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6600"/>
                </a:solidFill>
                <a:latin typeface="Arial"/>
                <a:cs typeface="Arial"/>
              </a:rPr>
              <a:t>Link </a:t>
            </a:r>
            <a:r>
              <a:rPr lang="en-US" dirty="0" smtClean="0">
                <a:solidFill>
                  <a:srgbClr val="FF6600"/>
                </a:solidFill>
                <a:latin typeface="Arial"/>
                <a:cs typeface="Arial"/>
              </a:rPr>
              <a:t>establish: </a:t>
            </a:r>
            <a:r>
              <a:rPr lang="en-US" dirty="0">
                <a:latin typeface="Arial"/>
                <a:cs typeface="Arial"/>
              </a:rPr>
              <a:t>The process of </a:t>
            </a:r>
            <a:r>
              <a:rPr lang="en-US" dirty="0" smtClean="0">
                <a:latin typeface="Arial"/>
                <a:cs typeface="Arial"/>
              </a:rPr>
              <a:t>bringing </a:t>
            </a:r>
            <a:r>
              <a:rPr lang="en-US" dirty="0">
                <a:latin typeface="Arial"/>
                <a:cs typeface="Arial"/>
              </a:rPr>
              <a:t>up the PPP link before any other protocols can begin transmission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solidFill>
                <a:srgbClr val="FF66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Link configuration</a:t>
            </a:r>
            <a:r>
              <a:rPr lang="en-US" dirty="0">
                <a:latin typeface="Arial"/>
                <a:cs typeface="Arial"/>
              </a:rPr>
              <a:t>: The process of negotiating and </a:t>
            </a:r>
            <a:r>
              <a:rPr lang="en-US" dirty="0" smtClean="0">
                <a:latin typeface="Arial"/>
                <a:cs typeface="Arial"/>
              </a:rPr>
              <a:t>setting </a:t>
            </a:r>
            <a:r>
              <a:rPr lang="en-US" dirty="0">
                <a:latin typeface="Arial"/>
                <a:cs typeface="Arial"/>
              </a:rPr>
              <a:t>up </a:t>
            </a:r>
            <a:r>
              <a:rPr lang="en-US" dirty="0" smtClean="0">
                <a:latin typeface="Arial"/>
                <a:cs typeface="Arial"/>
              </a:rPr>
              <a:t>the </a:t>
            </a:r>
            <a:r>
              <a:rPr lang="en-US" i="1" dirty="0">
                <a:latin typeface="Arial"/>
                <a:cs typeface="Arial"/>
              </a:rPr>
              <a:t>parameters</a:t>
            </a:r>
            <a:r>
              <a:rPr lang="en-US" dirty="0">
                <a:latin typeface="Arial"/>
                <a:cs typeface="Arial"/>
              </a:rPr>
              <a:t> of a link. </a:t>
            </a:r>
          </a:p>
          <a:p>
            <a:r>
              <a:rPr lang="en-US" dirty="0">
                <a:solidFill>
                  <a:srgbClr val="008000"/>
                </a:solidFill>
                <a:latin typeface="Arial"/>
                <a:cs typeface="Arial"/>
              </a:rPr>
              <a:t>Link </a:t>
            </a:r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maintenance</a:t>
            </a:r>
            <a:r>
              <a:rPr lang="en-US" dirty="0">
                <a:latin typeface="Arial"/>
                <a:cs typeface="Arial"/>
              </a:rPr>
              <a:t>: The process of managing an opened link. </a:t>
            </a:r>
          </a:p>
          <a:p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Link </a:t>
            </a:r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termination</a:t>
            </a:r>
            <a:r>
              <a:rPr lang="en-US" dirty="0">
                <a:latin typeface="Arial"/>
                <a:cs typeface="Arial"/>
              </a:rPr>
              <a:t>: The process of closing an existing link when it is no longer needed (or when the underlying physical layer connection closes).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587" y="215238"/>
            <a:ext cx="3859582" cy="20711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36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6483"/>
            <a:ext cx="6508377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8474" y="2071775"/>
            <a:ext cx="8110939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Arial"/>
                <a:cs typeface="Arial"/>
              </a:rPr>
              <a:t>In </a:t>
            </a:r>
            <a:r>
              <a:rPr lang="en-US" dirty="0" smtClean="0">
                <a:solidFill>
                  <a:srgbClr val="B050D7"/>
                </a:solidFill>
                <a:latin typeface="Arial"/>
                <a:cs typeface="Arial"/>
              </a:rPr>
              <a:t>link configuration</a:t>
            </a:r>
            <a:r>
              <a:rPr lang="en-US" dirty="0" smtClean="0">
                <a:latin typeface="Arial"/>
                <a:cs typeface="Arial"/>
              </a:rPr>
              <a:t>, LCP </a:t>
            </a:r>
            <a:r>
              <a:rPr lang="en-US" dirty="0">
                <a:latin typeface="Arial"/>
                <a:cs typeface="Arial"/>
              </a:rPr>
              <a:t>frames are exchanged that enable the two physically-connected devices to </a:t>
            </a:r>
            <a:r>
              <a:rPr lang="en-US" i="1" dirty="0">
                <a:latin typeface="Arial"/>
                <a:cs typeface="Arial"/>
              </a:rPr>
              <a:t>negotiate</a:t>
            </a:r>
            <a:r>
              <a:rPr lang="en-US" dirty="0">
                <a:latin typeface="Arial"/>
                <a:cs typeface="Arial"/>
              </a:rPr>
              <a:t> the parameters (configuration </a:t>
            </a:r>
            <a:r>
              <a:rPr lang="en-US" dirty="0" smtClean="0">
                <a:latin typeface="Arial"/>
                <a:cs typeface="Arial"/>
              </a:rPr>
              <a:t>options) </a:t>
            </a:r>
            <a:r>
              <a:rPr lang="en-US" dirty="0">
                <a:latin typeface="Arial"/>
                <a:cs typeface="Arial"/>
              </a:rPr>
              <a:t>under which the link will </a:t>
            </a:r>
            <a:r>
              <a:rPr lang="en-US" dirty="0" smtClean="0">
                <a:latin typeface="Arial"/>
                <a:cs typeface="Arial"/>
              </a:rPr>
              <a:t>operate.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Device1 sends </a:t>
            </a:r>
            <a:r>
              <a:rPr lang="en-US" dirty="0">
                <a:latin typeface="Arial"/>
                <a:cs typeface="Arial"/>
              </a:rPr>
              <a:t>a configure request frame, </a:t>
            </a:r>
            <a:r>
              <a:rPr lang="en-US" dirty="0" smtClean="0">
                <a:latin typeface="Arial"/>
                <a:cs typeface="Arial"/>
              </a:rPr>
              <a:t>containing configuration </a:t>
            </a:r>
            <a:r>
              <a:rPr lang="en-US" dirty="0">
                <a:latin typeface="Arial"/>
                <a:cs typeface="Arial"/>
              </a:rPr>
              <a:t>options. 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Device2 responds </a:t>
            </a:r>
            <a:r>
              <a:rPr lang="en-US" dirty="0">
                <a:latin typeface="Arial"/>
                <a:cs typeface="Arial"/>
              </a:rPr>
              <a:t>with a frame confirming that the </a:t>
            </a:r>
            <a:r>
              <a:rPr lang="en-US" dirty="0" smtClean="0">
                <a:latin typeface="Arial"/>
                <a:cs typeface="Arial"/>
              </a:rPr>
              <a:t>options are </a:t>
            </a:r>
            <a:r>
              <a:rPr lang="en-US" dirty="0">
                <a:latin typeface="Arial"/>
                <a:cs typeface="Arial"/>
              </a:rPr>
              <a:t>okay, suggesting different options or rejecting the options.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98905" y="4265953"/>
            <a:ext cx="1355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Configure-</a:t>
            </a:r>
            <a:r>
              <a:rPr lang="en-US" sz="1200" dirty="0" err="1" smtClean="0"/>
              <a:t>nak</a:t>
            </a:r>
            <a:endParaRPr lang="en-US" sz="1200" dirty="0" smtClean="0"/>
          </a:p>
          <a:p>
            <a:r>
              <a:rPr lang="en-US" sz="1200" dirty="0"/>
              <a:t>Configure</a:t>
            </a:r>
            <a:r>
              <a:rPr lang="en-US" sz="1200" dirty="0" smtClean="0"/>
              <a:t>-reject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729" y="3568418"/>
            <a:ext cx="4370176" cy="115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92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rial"/>
                <a:cs typeface="Arial"/>
              </a:rPr>
              <a:t>LCP </a:t>
            </a:r>
            <a:r>
              <a:rPr lang="en-US" sz="3200" dirty="0">
                <a:latin typeface="Arial"/>
                <a:cs typeface="Arial"/>
              </a:rPr>
              <a:t>Configuration Options</a:t>
            </a:r>
            <a:br>
              <a:rPr lang="en-US" sz="3200" dirty="0">
                <a:latin typeface="Arial"/>
                <a:cs typeface="Arial"/>
              </a:rPr>
            </a:b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59938"/>
            <a:ext cx="7556313" cy="506657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000" dirty="0" smtClean="0">
                <a:latin typeface="Arial"/>
                <a:cs typeface="Arial"/>
              </a:rPr>
              <a:t>LCP offers </a:t>
            </a:r>
            <a:r>
              <a:rPr lang="en-US" sz="2000" dirty="0">
                <a:latin typeface="Arial"/>
                <a:cs typeface="Arial"/>
              </a:rPr>
              <a:t>PPP </a:t>
            </a:r>
            <a:r>
              <a:rPr lang="en-US" sz="2000" dirty="0" smtClean="0">
                <a:latin typeface="Arial"/>
                <a:cs typeface="Arial"/>
              </a:rPr>
              <a:t>different </a:t>
            </a:r>
            <a:r>
              <a:rPr lang="en-US" sz="2000" dirty="0">
                <a:latin typeface="Arial"/>
                <a:cs typeface="Arial"/>
              </a:rPr>
              <a:t>options, including the following</a:t>
            </a:r>
            <a:r>
              <a:rPr lang="en-US" sz="2000" dirty="0" smtClean="0">
                <a:latin typeface="Arial"/>
                <a:cs typeface="Arial"/>
              </a:rPr>
              <a:t>: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accent4"/>
                </a:solidFill>
                <a:latin typeface="Arial"/>
                <a:cs typeface="Arial"/>
              </a:rPr>
              <a:t>Maximum-Receive-Unit (MRU)</a:t>
            </a:r>
            <a:r>
              <a:rPr lang="en-US" dirty="0">
                <a:latin typeface="Arial"/>
                <a:cs typeface="Arial"/>
              </a:rPr>
              <a:t>: Lets </a:t>
            </a:r>
            <a:r>
              <a:rPr lang="en-US" dirty="0" smtClean="0">
                <a:latin typeface="Arial"/>
                <a:cs typeface="Arial"/>
              </a:rPr>
              <a:t>a device specify </a:t>
            </a:r>
            <a:r>
              <a:rPr lang="en-US" dirty="0">
                <a:latin typeface="Arial"/>
                <a:cs typeface="Arial"/>
              </a:rPr>
              <a:t>the maximum size datagram it wants the link to be able to carry. </a:t>
            </a:r>
            <a:endParaRPr lang="en-US" dirty="0" smtClean="0">
              <a:latin typeface="Arial"/>
              <a:cs typeface="Arial"/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rgbClr val="999966"/>
                </a:solidFill>
                <a:latin typeface="Arial"/>
                <a:cs typeface="Arial"/>
              </a:rPr>
              <a:t>Authentication-Protocol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dirty="0" smtClean="0">
                <a:latin typeface="Arial"/>
                <a:cs typeface="Arial"/>
              </a:rPr>
              <a:t>the device can </a:t>
            </a:r>
            <a:r>
              <a:rPr lang="en-US" dirty="0">
                <a:latin typeface="Arial"/>
                <a:cs typeface="Arial"/>
              </a:rPr>
              <a:t>indicate the type of authentication protocol it wishes to use (if any). </a:t>
            </a:r>
            <a:endParaRPr lang="en-US" sz="18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solidFill>
                  <a:srgbClr val="999966"/>
                </a:solidFill>
                <a:latin typeface="Arial"/>
                <a:cs typeface="Arial"/>
              </a:rPr>
              <a:t>Compression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sz="1800" dirty="0" smtClean="0">
                <a:latin typeface="Arial"/>
                <a:cs typeface="Arial"/>
              </a:rPr>
              <a:t>Allows the device to </a:t>
            </a:r>
            <a:r>
              <a:rPr lang="en-US" sz="1800" dirty="0">
                <a:latin typeface="Arial"/>
                <a:cs typeface="Arial"/>
              </a:rPr>
              <a:t>specify that it wants to </a:t>
            </a:r>
            <a:r>
              <a:rPr lang="en-US" sz="1800" dirty="0" smtClean="0">
                <a:latin typeface="Arial"/>
                <a:cs typeface="Arial"/>
              </a:rPr>
              <a:t>use a compression. This </a:t>
            </a:r>
            <a:r>
              <a:rPr lang="en-US" sz="1800" dirty="0">
                <a:latin typeface="Arial"/>
                <a:cs typeface="Arial"/>
              </a:rPr>
              <a:t>is used to increase the throughput of PPP </a:t>
            </a:r>
            <a:r>
              <a:rPr lang="en-US" sz="1800" dirty="0" smtClean="0">
                <a:latin typeface="Arial"/>
                <a:cs typeface="Arial"/>
              </a:rPr>
              <a:t>connections</a:t>
            </a:r>
            <a:endParaRPr lang="en-US" sz="18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rgbClr val="999966"/>
                </a:solidFill>
                <a:latin typeface="Arial"/>
                <a:cs typeface="Arial"/>
              </a:rPr>
              <a:t>Quality-Protocol</a:t>
            </a:r>
            <a:r>
              <a:rPr lang="en-US" dirty="0">
                <a:latin typeface="Arial"/>
                <a:cs typeface="Arial"/>
              </a:rPr>
              <a:t>: If </a:t>
            </a:r>
            <a:r>
              <a:rPr lang="en-US" dirty="0" smtClean="0">
                <a:latin typeface="Arial"/>
                <a:cs typeface="Arial"/>
              </a:rPr>
              <a:t>the device wants </a:t>
            </a:r>
            <a:r>
              <a:rPr lang="en-US" dirty="0">
                <a:latin typeface="Arial"/>
                <a:cs typeface="Arial"/>
              </a:rPr>
              <a:t>to enable quality monitoring on the link, what protocol to use </a:t>
            </a:r>
            <a:endParaRPr lang="en-US" dirty="0" smtClean="0">
              <a:latin typeface="Arial"/>
              <a:cs typeface="Arial"/>
            </a:endParaRPr>
          </a:p>
          <a:p>
            <a:pPr lvl="1">
              <a:lnSpc>
                <a:spcPct val="130000"/>
              </a:lnSpc>
            </a:pPr>
            <a:r>
              <a:rPr lang="en-US" dirty="0" smtClean="0">
                <a:latin typeface="Arial"/>
                <a:cs typeface="Arial"/>
              </a:rPr>
              <a:t>Other options: </a:t>
            </a:r>
            <a:r>
              <a:rPr lang="en-US" dirty="0" smtClean="0">
                <a:solidFill>
                  <a:srgbClr val="999966"/>
                </a:solidFill>
                <a:latin typeface="Arial"/>
                <a:cs typeface="Arial"/>
              </a:rPr>
              <a:t>Error </a:t>
            </a:r>
            <a:r>
              <a:rPr lang="en-US" sz="1800" dirty="0" smtClean="0">
                <a:solidFill>
                  <a:srgbClr val="999966"/>
                </a:solidFill>
                <a:latin typeface="Arial"/>
                <a:cs typeface="Arial"/>
              </a:rPr>
              <a:t>detection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dirty="0" smtClean="0">
                <a:solidFill>
                  <a:srgbClr val="999966"/>
                </a:solidFill>
                <a:latin typeface="Arial"/>
                <a:cs typeface="Arial"/>
              </a:rPr>
              <a:t>Magic Number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dirty="0" smtClean="0">
                <a:solidFill>
                  <a:srgbClr val="999966"/>
                </a:solidFill>
                <a:latin typeface="Arial"/>
                <a:cs typeface="Arial"/>
              </a:rPr>
              <a:t>Multilink</a:t>
            </a:r>
            <a:endParaRPr lang="en-US" sz="1800" dirty="0">
              <a:solidFill>
                <a:srgbClr val="999966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32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561"/>
            <a:ext cx="6508377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8474" y="1936508"/>
            <a:ext cx="8092264" cy="492149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/>
                <a:cs typeface="Arial"/>
              </a:rPr>
              <a:t>During </a:t>
            </a:r>
            <a:r>
              <a:rPr lang="en-US" dirty="0">
                <a:solidFill>
                  <a:srgbClr val="008000"/>
                </a:solidFill>
                <a:latin typeface="Arial"/>
                <a:cs typeface="Arial"/>
              </a:rPr>
              <a:t>link maintenance</a:t>
            </a:r>
            <a:r>
              <a:rPr lang="en-US" dirty="0">
                <a:latin typeface="Arial"/>
                <a:cs typeface="Arial"/>
              </a:rPr>
              <a:t>, LCP can use messages to provide feedback and test the </a:t>
            </a:r>
            <a:r>
              <a:rPr lang="en-US" dirty="0" smtClean="0">
                <a:latin typeface="Arial"/>
                <a:cs typeface="Arial"/>
              </a:rPr>
              <a:t>link</a:t>
            </a: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Echo-Request, Echo-Reply, and Discard-Request - These frames can be used for testing the link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r>
              <a:rPr lang="en-US" dirty="0">
                <a:latin typeface="Arial"/>
                <a:cs typeface="Arial"/>
              </a:rPr>
              <a:t>Code-Reject and Protocol-Reject - These frame types provide feedback when one device receives an invalid frame due to either an unrecognized LCP code (LCP frame type) or a bad protocol identifier.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05" y="2791110"/>
            <a:ext cx="6329220" cy="1657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95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2209800"/>
            <a:ext cx="8114863" cy="41393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The LCP closes the link by exchanging Terminate packets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dirty="0">
                <a:latin typeface="Arial"/>
                <a:cs typeface="Arial"/>
              </a:rPr>
              <a:t>termination request indicates that the device sending it needs to close the link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r>
              <a:rPr lang="en-US" dirty="0">
                <a:latin typeface="Arial"/>
                <a:cs typeface="Arial"/>
              </a:rPr>
              <a:t>When the link is closing, PPP informs the network layer protocols so that they may take appropriate action.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55" y="2929621"/>
            <a:ext cx="6350747" cy="1162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9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3574"/>
            <a:ext cx="6508377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404040"/>
                </a:solidFill>
                <a:latin typeface="+mj-lt"/>
                <a:cs typeface="Arial"/>
              </a:rPr>
              <a:t>  </a:t>
            </a:r>
            <a:r>
              <a:rPr lang="en-US" dirty="0" smtClean="0">
                <a:solidFill>
                  <a:srgbClr val="404040"/>
                </a:solidFill>
                <a:latin typeface="+mj-lt"/>
              </a:rPr>
              <a:t>PPP Protocol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+mj-lt"/>
                <a:cs typeface="Arial"/>
              </a:rPr>
              <a:t>LCP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+mj-lt"/>
                <a:cs typeface="Arial"/>
              </a:rPr>
              <a:t>NCP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+mj-lt"/>
              </a:rPr>
              <a:t>PPP Session Establishment Phases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+mj-lt"/>
              </a:rPr>
              <a:t>Authentication</a:t>
            </a:r>
          </a:p>
          <a:p>
            <a:pPr lvl="2"/>
            <a:r>
              <a:rPr lang="en-US" sz="2000" dirty="0">
                <a:solidFill>
                  <a:srgbClr val="404040"/>
                </a:solidFill>
                <a:latin typeface="+mj-lt"/>
              </a:rPr>
              <a:t>PAP</a:t>
            </a:r>
          </a:p>
          <a:p>
            <a:pPr lvl="2"/>
            <a:r>
              <a:rPr lang="en-US" sz="2000" dirty="0">
                <a:solidFill>
                  <a:srgbClr val="404040"/>
                </a:solidFill>
                <a:latin typeface="+mj-lt"/>
              </a:rPr>
              <a:t>CHAP</a:t>
            </a:r>
          </a:p>
          <a:p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1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8474" y="4074287"/>
            <a:ext cx="7556313" cy="303418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/>
                <a:cs typeface="Arial"/>
              </a:rPr>
              <a:t>PPP use the NCP to permit </a:t>
            </a:r>
            <a:r>
              <a:rPr lang="en-US" dirty="0">
                <a:latin typeface="Arial"/>
                <a:cs typeface="Arial"/>
              </a:rPr>
              <a:t>multiple network layer protocols to operate on the same communications link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696" y="2104396"/>
            <a:ext cx="4195164" cy="2618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2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3573"/>
            <a:ext cx="6508377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2209800"/>
            <a:ext cx="7965459" cy="39163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For every network layer protocol used, PPP uses a separate NCP. For example, IPv4 uses the IP Control Protocol (IPCP) and IPv6 uses IPv6 Control Protocol (IPv6CP)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60" y="3745130"/>
            <a:ext cx="5651941" cy="2381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9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423131"/>
            <a:ext cx="6508377" cy="1143000"/>
          </a:xfrm>
        </p:spPr>
        <p:txBody>
          <a:bodyPr/>
          <a:lstStyle/>
          <a:p>
            <a:r>
              <a:rPr lang="en-US" dirty="0"/>
              <a:t>PPP authentication protocols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2" y="2781756"/>
            <a:ext cx="5334000" cy="138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35" y="4813861"/>
            <a:ext cx="5257800" cy="147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3770363" y="3013646"/>
            <a:ext cx="60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3770363" y="5055847"/>
            <a:ext cx="60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1889296"/>
            <a:ext cx="7251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Both protocols involve exchanges of messages between the two PPP </a:t>
            </a:r>
            <a:r>
              <a:rPr lang="en-US" sz="2000" dirty="0" smtClean="0">
                <a:latin typeface="Calibri"/>
                <a:cs typeface="Calibri"/>
              </a:rPr>
              <a:t>devices</a:t>
            </a:r>
            <a:r>
              <a:rPr lang="en-US" sz="2000" dirty="0">
                <a:latin typeface="Calibri"/>
                <a:cs typeface="Calibri"/>
              </a:rPr>
              <a:t>, but there are differences in detail. </a:t>
            </a:r>
          </a:p>
        </p:txBody>
      </p:sp>
    </p:spTree>
    <p:extLst>
      <p:ext uri="{BB962C8B-B14F-4D97-AF65-F5344CB8AC3E}">
        <p14:creationId xmlns="" xmlns:p14="http://schemas.microsoft.com/office/powerpoint/2010/main" val="250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24213"/>
            <a:ext cx="6400800" cy="3195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6629400" cy="2800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82" name="Rectangle 2"/>
          <p:cNvSpPr>
            <a:spLocks noGrp="1"/>
          </p:cNvSpPr>
          <p:nvPr>
            <p:ph type="title"/>
          </p:nvPr>
        </p:nvSpPr>
        <p:spPr>
          <a:xfrm>
            <a:off x="1488217" y="0"/>
            <a:ext cx="6172200" cy="762000"/>
          </a:xfrm>
        </p:spPr>
        <p:txBody>
          <a:bodyPr/>
          <a:lstStyle/>
          <a:p>
            <a:pPr algn="ctr"/>
            <a:r>
              <a:rPr lang="pt-PT" sz="3600" dirty="0">
                <a:latin typeface="Calibri" charset="0"/>
              </a:rPr>
              <a:t>PAP</a:t>
            </a:r>
            <a:endParaRPr lang="en-US" sz="3600" dirty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5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394" y="576471"/>
            <a:ext cx="7556313" cy="1116106"/>
          </a:xfrm>
        </p:spPr>
        <p:txBody>
          <a:bodyPr/>
          <a:lstStyle/>
          <a:p>
            <a:r>
              <a:rPr lang="en-US" sz="3200" dirty="0"/>
              <a:t>Password Authentication Protocol (PAP)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98474" y="2340571"/>
            <a:ext cx="8534400" cy="3124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400"/>
              </a:spcBef>
            </a:pPr>
            <a:r>
              <a:rPr lang="de-DE" dirty="0">
                <a:latin typeface="Calibri"/>
                <a:cs typeface="Calibri"/>
              </a:rPr>
              <a:t>PAP </a:t>
            </a:r>
            <a:r>
              <a:rPr lang="de-DE" dirty="0" err="1">
                <a:latin typeface="Calibri"/>
                <a:cs typeface="Calibri"/>
              </a:rPr>
              <a:t>provides</a:t>
            </a:r>
            <a:r>
              <a:rPr lang="de-DE" dirty="0">
                <a:latin typeface="Calibri"/>
                <a:cs typeface="Calibri"/>
              </a:rPr>
              <a:t> a simple </a:t>
            </a:r>
            <a:r>
              <a:rPr lang="de-DE" dirty="0" err="1" smtClean="0">
                <a:latin typeface="Calibri"/>
                <a:cs typeface="Calibri"/>
              </a:rPr>
              <a:t>method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for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a remote </a:t>
            </a:r>
            <a:r>
              <a:rPr lang="de-DE" dirty="0" err="1">
                <a:latin typeface="Calibri"/>
                <a:cs typeface="Calibri"/>
              </a:rPr>
              <a:t>node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to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establish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its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identity</a:t>
            </a:r>
            <a:r>
              <a:rPr lang="de-DE" dirty="0">
                <a:latin typeface="Calibri"/>
                <a:cs typeface="Calibri"/>
              </a:rPr>
              <a:t>, </a:t>
            </a:r>
            <a:r>
              <a:rPr lang="de-DE" dirty="0" err="1">
                <a:latin typeface="Calibri"/>
                <a:cs typeface="Calibri"/>
              </a:rPr>
              <a:t>using</a:t>
            </a:r>
            <a:r>
              <a:rPr lang="de-DE" b="1" dirty="0">
                <a:latin typeface="Calibri"/>
                <a:cs typeface="Calibri"/>
              </a:rPr>
              <a:t> a </a:t>
            </a:r>
            <a:r>
              <a:rPr lang="de-DE" b="1" dirty="0" err="1">
                <a:latin typeface="Calibri"/>
                <a:cs typeface="Calibri"/>
              </a:rPr>
              <a:t>two-way</a:t>
            </a:r>
            <a:r>
              <a:rPr lang="de-DE" b="1" dirty="0">
                <a:latin typeface="Calibri"/>
                <a:cs typeface="Calibri"/>
              </a:rPr>
              <a:t> </a:t>
            </a:r>
            <a:r>
              <a:rPr lang="de-DE" b="1" dirty="0" err="1">
                <a:latin typeface="Calibri"/>
                <a:cs typeface="Calibri"/>
              </a:rPr>
              <a:t>handshake</a:t>
            </a:r>
            <a:r>
              <a:rPr lang="de-DE" dirty="0">
                <a:latin typeface="Calibri"/>
                <a:cs typeface="Calibri"/>
              </a:rPr>
              <a:t>.  </a:t>
            </a:r>
            <a:endParaRPr lang="de-DE" dirty="0" smtClean="0">
              <a:latin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1400"/>
              </a:spcBef>
            </a:pPr>
            <a:r>
              <a:rPr lang="en-US" dirty="0">
                <a:latin typeface="Calibri"/>
                <a:cs typeface="Calibri"/>
              </a:rPr>
              <a:t>The authentication process is </a:t>
            </a:r>
            <a:r>
              <a:rPr lang="en-US" b="1" dirty="0">
                <a:latin typeface="Calibri"/>
                <a:cs typeface="Calibri"/>
              </a:rPr>
              <a:t>one way authentication </a:t>
            </a:r>
            <a:r>
              <a:rPr lang="en-US" b="1" dirty="0" smtClean="0">
                <a:latin typeface="Calibri"/>
                <a:cs typeface="Calibri"/>
              </a:rPr>
              <a:t>method </a:t>
            </a:r>
            <a:r>
              <a:rPr lang="en-US" dirty="0" smtClean="0">
                <a:latin typeface="Calibri"/>
                <a:cs typeface="Calibri"/>
              </a:rPr>
              <a:t>and </a:t>
            </a:r>
            <a:r>
              <a:rPr lang="en-US" dirty="0">
                <a:latin typeface="Calibri"/>
                <a:cs typeface="Calibri"/>
              </a:rPr>
              <a:t>one or both devices can authenticate each other separately</a:t>
            </a:r>
            <a:r>
              <a:rPr lang="en-US" dirty="0"/>
              <a:t>. </a:t>
            </a:r>
            <a:endParaRPr lang="de-DE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1400"/>
              </a:spcBef>
            </a:pPr>
            <a:r>
              <a:rPr lang="de-DE" dirty="0" smtClean="0">
                <a:latin typeface="Calibri"/>
                <a:cs typeface="Calibri"/>
              </a:rPr>
              <a:t>PAP </a:t>
            </a:r>
            <a:r>
              <a:rPr lang="de-DE" dirty="0" err="1">
                <a:latin typeface="Calibri"/>
                <a:cs typeface="Calibri"/>
              </a:rPr>
              <a:t>is</a:t>
            </a:r>
            <a:r>
              <a:rPr lang="de-DE" dirty="0">
                <a:latin typeface="Calibri"/>
                <a:cs typeface="Calibri"/>
              </a:rPr>
              <a:t> not a strong </a:t>
            </a:r>
            <a:r>
              <a:rPr lang="de-DE" dirty="0" err="1">
                <a:latin typeface="Calibri"/>
                <a:cs typeface="Calibri"/>
              </a:rPr>
              <a:t>authentication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protocol</a:t>
            </a:r>
            <a:r>
              <a:rPr lang="de-DE" dirty="0">
                <a:latin typeface="Calibri"/>
                <a:cs typeface="Calibri"/>
              </a:rPr>
              <a:t>. </a:t>
            </a:r>
          </a:p>
          <a:p>
            <a:pPr>
              <a:lnSpc>
                <a:spcPct val="110000"/>
              </a:lnSpc>
              <a:spcBef>
                <a:spcPts val="1400"/>
              </a:spcBef>
            </a:pPr>
            <a:r>
              <a:rPr lang="de-DE" dirty="0">
                <a:latin typeface="Calibri"/>
                <a:cs typeface="Calibri"/>
              </a:rPr>
              <a:t>Passwords </a:t>
            </a:r>
            <a:r>
              <a:rPr lang="de-DE" dirty="0" err="1">
                <a:latin typeface="Calibri"/>
                <a:cs typeface="Calibri"/>
              </a:rPr>
              <a:t>are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sent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across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the</a:t>
            </a:r>
            <a:r>
              <a:rPr lang="de-DE" dirty="0">
                <a:latin typeface="Calibri"/>
                <a:cs typeface="Calibri"/>
              </a:rPr>
              <a:t> link in </a:t>
            </a:r>
            <a:r>
              <a:rPr lang="de-DE" b="1" dirty="0" err="1">
                <a:latin typeface="Calibri"/>
                <a:cs typeface="Calibri"/>
              </a:rPr>
              <a:t>clear</a:t>
            </a:r>
            <a:r>
              <a:rPr lang="de-DE" b="1" dirty="0">
                <a:latin typeface="Calibri"/>
                <a:cs typeface="Calibri"/>
              </a:rPr>
              <a:t> </a:t>
            </a:r>
            <a:r>
              <a:rPr lang="de-DE" b="1" dirty="0" err="1">
                <a:latin typeface="Calibri"/>
                <a:cs typeface="Calibri"/>
              </a:rPr>
              <a:t>text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and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there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is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no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protection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from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playback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or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repeated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trial-and-error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attacks</a:t>
            </a:r>
            <a:r>
              <a:rPr lang="de-DE" dirty="0">
                <a:latin typeface="Calibri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7188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CHAP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27" y="2116927"/>
            <a:ext cx="6508460" cy="35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95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CHAP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126267"/>
            <a:ext cx="8534400" cy="4918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CHAP  </a:t>
            </a:r>
            <a:r>
              <a:rPr lang="en-US" dirty="0">
                <a:latin typeface="Calibri"/>
                <a:cs typeface="Calibri"/>
              </a:rPr>
              <a:t>uses a </a:t>
            </a:r>
            <a:r>
              <a:rPr lang="en-US" b="1" dirty="0">
                <a:latin typeface="Calibri"/>
                <a:cs typeface="Calibri"/>
              </a:rPr>
              <a:t>three-way </a:t>
            </a:r>
            <a:r>
              <a:rPr lang="en-US" b="1" dirty="0" smtClean="0">
                <a:latin typeface="Calibri"/>
                <a:cs typeface="Calibri"/>
              </a:rPr>
              <a:t>handshake </a:t>
            </a:r>
            <a:r>
              <a:rPr lang="en-US" dirty="0" smtClean="0">
                <a:latin typeface="Calibri"/>
                <a:cs typeface="Calibri"/>
              </a:rPr>
              <a:t>to </a:t>
            </a:r>
            <a:r>
              <a:rPr lang="en-US" sz="2000" dirty="0" smtClean="0">
                <a:latin typeface="Calibri"/>
                <a:cs typeface="Calibri"/>
              </a:rPr>
              <a:t>verify the identity of the remote node.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After </a:t>
            </a:r>
            <a:r>
              <a:rPr lang="en-US" sz="2000" dirty="0">
                <a:latin typeface="Calibri"/>
                <a:cs typeface="Calibri"/>
              </a:rPr>
              <a:t>the PPP link establishment phase is complete, the local router sends a "</a:t>
            </a:r>
            <a:r>
              <a:rPr lang="en-US" sz="2000" dirty="0">
                <a:solidFill>
                  <a:schemeClr val="accent2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challenge</a:t>
            </a:r>
            <a:r>
              <a:rPr lang="en-US" sz="2000" dirty="0">
                <a:latin typeface="Calibri"/>
                <a:cs typeface="Calibri"/>
              </a:rPr>
              <a:t>" message to the remote node.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The remote node </a:t>
            </a:r>
            <a:r>
              <a:rPr lang="en-US" sz="2000" dirty="0">
                <a:solidFill>
                  <a:srgbClr val="B050D7"/>
                </a:solidFill>
                <a:latin typeface="Calibri"/>
                <a:cs typeface="Calibri"/>
              </a:rPr>
              <a:t>responds </a:t>
            </a:r>
            <a:r>
              <a:rPr lang="en-US" sz="2000" dirty="0">
                <a:latin typeface="Calibri"/>
                <a:cs typeface="Calibri"/>
              </a:rPr>
              <a:t>with a </a:t>
            </a:r>
            <a:r>
              <a:rPr lang="en-US" sz="2000" dirty="0">
                <a:solidFill>
                  <a:srgbClr val="B050D7"/>
                </a:solidFill>
                <a:latin typeface="Calibri"/>
                <a:cs typeface="Calibri"/>
              </a:rPr>
              <a:t>value </a:t>
            </a:r>
            <a:r>
              <a:rPr lang="en-US" sz="2000" dirty="0">
                <a:latin typeface="Calibri"/>
                <a:cs typeface="Calibri"/>
              </a:rPr>
              <a:t>calculated using a one-way hash function, which is typically </a:t>
            </a:r>
            <a:r>
              <a:rPr lang="en-US" sz="2000" dirty="0">
                <a:solidFill>
                  <a:srgbClr val="B050D7"/>
                </a:solidFill>
                <a:latin typeface="Calibri"/>
                <a:cs typeface="Calibri"/>
              </a:rPr>
              <a:t>Message Digest 5 </a:t>
            </a:r>
            <a:r>
              <a:rPr lang="en-US" sz="2000" dirty="0">
                <a:latin typeface="Calibri"/>
                <a:cs typeface="Calibri"/>
              </a:rPr>
              <a:t>(MD5).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This response is based on the password and challenge message.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The local router checks the response against its own calculation of the expected hash value.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If the values match, the authentication is acknowledged, otherwise the connection is immediately terminated. </a:t>
            </a:r>
          </a:p>
        </p:txBody>
      </p:sp>
    </p:spTree>
    <p:extLst>
      <p:ext uri="{BB962C8B-B14F-4D97-AF65-F5344CB8AC3E}">
        <p14:creationId xmlns="" xmlns:p14="http://schemas.microsoft.com/office/powerpoint/2010/main" val="28066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604335"/>
            <a:ext cx="65083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CHAP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193471"/>
            <a:ext cx="8534400" cy="2971800"/>
          </a:xfrm>
        </p:spPr>
        <p:txBody>
          <a:bodyPr/>
          <a:lstStyle/>
          <a:p>
            <a:r>
              <a:rPr lang="en-US" sz="2000" dirty="0">
                <a:latin typeface="Calibri"/>
                <a:cs typeface="Calibri"/>
              </a:rPr>
              <a:t>CHAP provides protection against playback attack through the use of a variable challenge value that is unique and unpredictable. </a:t>
            </a:r>
          </a:p>
          <a:p>
            <a:r>
              <a:rPr lang="en-US" sz="2000" dirty="0">
                <a:latin typeface="Calibri"/>
                <a:cs typeface="Calibri"/>
              </a:rPr>
              <a:t>Since the challenge is unique and random, the resulting hash value will also be unique and random. </a:t>
            </a: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4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3- Network </a:t>
            </a:r>
            <a:r>
              <a:rPr lang="en-US" b="1" dirty="0"/>
              <a:t>Layer Protocol Phase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602680"/>
            <a:ext cx="8534400" cy="385995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/>
                <a:cs typeface="Calibri"/>
              </a:rPr>
              <a:t>In this phase the PPP devices send NCP packets to choose and configure one or more network layer protocols, such as IP.  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/>
                <a:cs typeface="Calibri"/>
              </a:rPr>
              <a:t>Once each of the chosen network layer protocols has been configured, packets from each network layer protocol can be sent over the link.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Calibri"/>
                <a:cs typeface="Calibri"/>
              </a:rPr>
              <a:t>The </a:t>
            </a:r>
            <a:r>
              <a:rPr lang="en-US" sz="2000" dirty="0">
                <a:latin typeface="Calibri"/>
                <a:cs typeface="Calibri"/>
              </a:rPr>
              <a:t>PPP link remains configured for communications until LCP or NCP frames close the </a:t>
            </a:r>
            <a:r>
              <a:rPr lang="en-US" sz="2000" dirty="0" smtClean="0">
                <a:latin typeface="Calibri"/>
                <a:cs typeface="Calibri"/>
              </a:rPr>
              <a:t>link.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5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24086"/>
            <a:ext cx="7986748" cy="6633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2254" y="4033568"/>
            <a:ext cx="1157882" cy="4295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0353" y="4033568"/>
            <a:ext cx="1378992" cy="4295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CHAP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0085" y="2729401"/>
            <a:ext cx="1157882" cy="42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40568" y="2729401"/>
            <a:ext cx="1157882" cy="42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81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PPP Protocol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17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0921"/>
            <a:ext cx="6508377" cy="1143000"/>
          </a:xfrm>
        </p:spPr>
        <p:txBody>
          <a:bodyPr/>
          <a:lstStyle/>
          <a:p>
            <a:r>
              <a:rPr lang="en-US" dirty="0" smtClean="0"/>
              <a:t>PPP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2209800"/>
            <a:ext cx="8189565" cy="39163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Point-to-Point Protocol (PPP) is the name of a single protocol, </a:t>
            </a:r>
            <a:r>
              <a:rPr lang="en-US" dirty="0" smtClean="0">
                <a:latin typeface="Arial"/>
                <a:cs typeface="Arial"/>
              </a:rPr>
              <a:t>whereas  the “</a:t>
            </a:r>
            <a:r>
              <a:rPr lang="en-US" dirty="0">
                <a:latin typeface="Arial"/>
                <a:cs typeface="Arial"/>
              </a:rPr>
              <a:t>PPP” </a:t>
            </a:r>
            <a:r>
              <a:rPr lang="en-US" dirty="0" smtClean="0">
                <a:latin typeface="Arial"/>
                <a:cs typeface="Arial"/>
              </a:rPr>
              <a:t>can be used to refer </a:t>
            </a:r>
            <a:r>
              <a:rPr lang="en-US" dirty="0">
                <a:latin typeface="Arial"/>
                <a:cs typeface="Arial"/>
              </a:rPr>
              <a:t>to the entire suite of protocols that are related to PPP. 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The </a:t>
            </a:r>
            <a:r>
              <a:rPr lang="en-US" dirty="0" smtClean="0">
                <a:latin typeface="Arial"/>
                <a:cs typeface="Arial"/>
              </a:rPr>
              <a:t>PPP protocol </a:t>
            </a:r>
            <a:r>
              <a:rPr lang="en-US" dirty="0">
                <a:latin typeface="Arial"/>
                <a:cs typeface="Arial"/>
              </a:rPr>
              <a:t>was developed by IETF as a means of transmitting data for </a:t>
            </a:r>
            <a:r>
              <a:rPr lang="en-US" dirty="0">
                <a:solidFill>
                  <a:schemeClr val="accent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more than one network protocol </a:t>
            </a:r>
            <a:r>
              <a:rPr lang="en-US" dirty="0">
                <a:latin typeface="Arial"/>
                <a:cs typeface="Arial"/>
              </a:rPr>
              <a:t>over the same </a:t>
            </a:r>
            <a:r>
              <a:rPr lang="en-US" dirty="0">
                <a:solidFill>
                  <a:srgbClr val="B050D7"/>
                </a:solidFill>
                <a:latin typeface="Arial"/>
                <a:cs typeface="Arial"/>
              </a:rPr>
              <a:t>point-to-point serial link </a:t>
            </a:r>
            <a:r>
              <a:rPr lang="en-US" dirty="0">
                <a:latin typeface="Arial"/>
                <a:cs typeface="Arial"/>
              </a:rPr>
              <a:t>in a </a:t>
            </a:r>
            <a:r>
              <a:rPr lang="en-US" dirty="0">
                <a:solidFill>
                  <a:srgbClr val="B050D7"/>
                </a:solidFill>
                <a:latin typeface="Arial"/>
                <a:cs typeface="Arial"/>
              </a:rPr>
              <a:t>standard, vendor-independent way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r>
              <a:rPr lang="en-US" dirty="0">
                <a:latin typeface="Arial"/>
                <a:cs typeface="Arial"/>
              </a:rPr>
              <a:t>It can carry IP, Novell IPX, AppleTalk, and </a:t>
            </a:r>
            <a:r>
              <a:rPr lang="en-US" dirty="0" err="1">
                <a:latin typeface="Arial"/>
                <a:cs typeface="Arial"/>
              </a:rPr>
              <a:t>DECnet</a:t>
            </a:r>
            <a:r>
              <a:rPr lang="en-US" dirty="0">
                <a:latin typeface="Arial"/>
                <a:cs typeface="Arial"/>
              </a:rPr>
              <a:t> traffic.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81" y="5359410"/>
            <a:ext cx="5403517" cy="10580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39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PPP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2209800"/>
            <a:ext cx="8002810" cy="39163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PPP also </a:t>
            </a:r>
            <a:r>
              <a:rPr lang="en-US" dirty="0">
                <a:latin typeface="Arial"/>
                <a:cs typeface="Arial"/>
              </a:rPr>
              <a:t>offers many features that HDLC does not including the following</a:t>
            </a:r>
            <a:r>
              <a:rPr lang="en-US" dirty="0" smtClean="0">
                <a:latin typeface="Arial"/>
                <a:cs typeface="Arial"/>
              </a:rPr>
              <a:t>:</a:t>
            </a:r>
            <a:endParaRPr lang="en-US" dirty="0">
              <a:latin typeface="Arial"/>
              <a:cs typeface="Arial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Authentication through the Password Authentication Protocol (PAP) and the Challenge-Handshake Authentication Protocol (CHAP)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Compression capabilities with Stacker or Predictor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PPP Multilink, the ability to bundle physical channels into a single logical channel.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Support for Error detection and error recovery features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Encapsulation for multiple routed protocols, including IP, Novell IPX, and AppleTalk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05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4899"/>
            <a:ext cx="6508377" cy="1143000"/>
          </a:xfrm>
        </p:spPr>
        <p:txBody>
          <a:bodyPr/>
          <a:lstStyle/>
          <a:p>
            <a:r>
              <a:rPr lang="en-US" dirty="0"/>
              <a:t>PPP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2209800"/>
            <a:ext cx="7872082" cy="39163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PPP is a layered protocol, starting with </a:t>
            </a:r>
            <a:r>
              <a:rPr lang="en-US" dirty="0">
                <a:solidFill>
                  <a:srgbClr val="B050D7"/>
                </a:solidFill>
                <a:latin typeface="Arial"/>
                <a:cs typeface="Arial"/>
              </a:rPr>
              <a:t>a Link Control Protocol (LCP)</a:t>
            </a:r>
            <a:r>
              <a:rPr lang="en-US" dirty="0">
                <a:latin typeface="Arial"/>
                <a:cs typeface="Arial"/>
              </a:rPr>
              <a:t> for link establishment, configuration and testing. Once </a:t>
            </a:r>
            <a:r>
              <a:rPr lang="en-US" dirty="0">
                <a:solidFill>
                  <a:srgbClr val="404040"/>
                </a:solidFill>
                <a:latin typeface="Arial"/>
                <a:cs typeface="Arial"/>
              </a:rPr>
              <a:t>the LCP is initialized</a:t>
            </a:r>
            <a:r>
              <a:rPr lang="en-US" dirty="0">
                <a:latin typeface="Arial"/>
                <a:cs typeface="Arial"/>
              </a:rPr>
              <a:t>, one or many of several </a:t>
            </a:r>
            <a:r>
              <a:rPr lang="en-US" dirty="0">
                <a:solidFill>
                  <a:srgbClr val="B050D7"/>
                </a:solidFill>
                <a:latin typeface="Arial"/>
                <a:cs typeface="Arial"/>
              </a:rPr>
              <a:t>Network Control Protocols (NCPs) </a:t>
            </a:r>
            <a:r>
              <a:rPr lang="en-US" dirty="0">
                <a:latin typeface="Arial"/>
                <a:cs typeface="Arial"/>
              </a:rPr>
              <a:t>can be used to transport traffic for a particular protocol suite.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878" y="3976980"/>
            <a:ext cx="5012683" cy="2480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71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4900"/>
            <a:ext cx="6508377" cy="1143000"/>
          </a:xfrm>
        </p:spPr>
        <p:txBody>
          <a:bodyPr/>
          <a:lstStyle/>
          <a:p>
            <a:r>
              <a:rPr lang="en-US" dirty="0" smtClean="0"/>
              <a:t>PPP and PHY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2209800"/>
            <a:ext cx="8077512" cy="3916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/>
                <a:cs typeface="Arial"/>
              </a:rPr>
              <a:t>PPP operates at the Data Link layer.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/>
                <a:cs typeface="Arial"/>
              </a:rPr>
              <a:t>At the physical layer, PPP can be used across synchronous (e.g., ISDN, leased lines) and asynchronous (e.g., modem dialup) data links.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988" y="3917320"/>
            <a:ext cx="5188238" cy="2604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66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59595"/>
            <a:ext cx="6508377" cy="1143000"/>
          </a:xfrm>
        </p:spPr>
        <p:txBody>
          <a:bodyPr/>
          <a:lstStyle/>
          <a:p>
            <a:r>
              <a:rPr lang="en-US" dirty="0" smtClean="0"/>
              <a:t>HOW PPP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2209800"/>
            <a:ext cx="8021486" cy="39163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The mechanism that PPP uses to carry network traffic is </a:t>
            </a:r>
            <a:r>
              <a:rPr lang="en-US" dirty="0" smtClean="0">
                <a:latin typeface="Arial"/>
                <a:cs typeface="Arial"/>
              </a:rPr>
              <a:t>to </a:t>
            </a:r>
            <a:r>
              <a:rPr lang="en-US" dirty="0">
                <a:latin typeface="Arial"/>
                <a:cs typeface="Arial"/>
              </a:rPr>
              <a:t>open a link with a short exchange of packets.</a:t>
            </a:r>
          </a:p>
          <a:p>
            <a:r>
              <a:rPr lang="en-US" dirty="0">
                <a:latin typeface="Arial"/>
                <a:cs typeface="Arial"/>
              </a:rPr>
              <a:t>Once the link is open, network traffic is carried with very little overhead. Frames are sent as unnumbered information frames, meaning that no data link </a:t>
            </a:r>
            <a:r>
              <a:rPr lang="en-US" dirty="0">
                <a:solidFill>
                  <a:srgbClr val="404040"/>
                </a:solidFill>
                <a:latin typeface="Arial"/>
                <a:cs typeface="Arial"/>
              </a:rPr>
              <a:t>acknowledgement is required and no retransmissions are carried out</a:t>
            </a:r>
            <a:r>
              <a:rPr lang="en-US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So once </a:t>
            </a:r>
            <a:r>
              <a:rPr lang="en-US" dirty="0">
                <a:latin typeface="Arial"/>
                <a:cs typeface="Arial"/>
              </a:rPr>
              <a:t>the link is established, PPP acts as a straight data pipe for protocols.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4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 Components</a:t>
            </a:r>
          </a:p>
        </p:txBody>
      </p:sp>
      <p:pic>
        <p:nvPicPr>
          <p:cNvPr id="4" name="Picture 3" descr="p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20" y="3258319"/>
            <a:ext cx="603792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456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AD4DD3AEB58E458FE2BB115391F984" ma:contentTypeVersion="0" ma:contentTypeDescription="Create a new document." ma:contentTypeScope="" ma:versionID="db74ddb0c6b2a9f6e3d14e453642470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4D6718-B4D4-4AA5-8315-3AEF8AA22A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25BEC5C-DC90-459A-935C-4810F29422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1E385-B546-481C-BEB9-E7693C19280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309</TotalTime>
  <Words>1872</Words>
  <Application>Microsoft Macintosh PowerPoint</Application>
  <PresentationFormat>On-screen Show (4:3)</PresentationFormat>
  <Paragraphs>169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Equity</vt:lpstr>
      <vt:lpstr>PPP Protocol</vt:lpstr>
      <vt:lpstr>Outline</vt:lpstr>
      <vt:lpstr>PPP Protocol</vt:lpstr>
      <vt:lpstr>PPP</vt:lpstr>
      <vt:lpstr>PPP </vt:lpstr>
      <vt:lpstr>PPP </vt:lpstr>
      <vt:lpstr>PPP and PHY Layer</vt:lpstr>
      <vt:lpstr>HOW PPP Work</vt:lpstr>
      <vt:lpstr>PPP Components</vt:lpstr>
      <vt:lpstr>PPP Components</vt:lpstr>
      <vt:lpstr>Encapsulation</vt:lpstr>
      <vt:lpstr>PPP Data Frame</vt:lpstr>
      <vt:lpstr>Byte Stuffing</vt:lpstr>
      <vt:lpstr>Byte Stuffing</vt:lpstr>
      <vt:lpstr>LCP</vt:lpstr>
      <vt:lpstr>LCP</vt:lpstr>
      <vt:lpstr>LCP Configuration Options </vt:lpstr>
      <vt:lpstr>LCP</vt:lpstr>
      <vt:lpstr>LCP</vt:lpstr>
      <vt:lpstr>NCP</vt:lpstr>
      <vt:lpstr>NCP</vt:lpstr>
      <vt:lpstr>PPP authentication protocols</vt:lpstr>
      <vt:lpstr>PAP</vt:lpstr>
      <vt:lpstr>Password Authentication Protocol (PAP)</vt:lpstr>
      <vt:lpstr>CHAP</vt:lpstr>
      <vt:lpstr>CHAP</vt:lpstr>
      <vt:lpstr>CHAP</vt:lpstr>
      <vt:lpstr>3- Network Layer Protocol Phase</vt:lpstr>
      <vt:lpstr>Slide 29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 Alhariqi</dc:creator>
  <cp:lastModifiedBy>acer</cp:lastModifiedBy>
  <cp:revision>47</cp:revision>
  <dcterms:created xsi:type="dcterms:W3CDTF">2017-03-28T17:42:12Z</dcterms:created>
  <dcterms:modified xsi:type="dcterms:W3CDTF">2020-03-24T09:03:16Z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0x010100FCAD4DD3AEB58E458FE2BB115391F984</vt:lpwstr>
  </property>
</Properties>
</file>